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6"/>
  </p:notesMasterIdLst>
  <p:handoutMasterIdLst>
    <p:handoutMasterId r:id="rId17"/>
  </p:handoutMasterIdLst>
  <p:sldIdLst>
    <p:sldId id="2435" r:id="rId5"/>
    <p:sldId id="259" r:id="rId6"/>
    <p:sldId id="260" r:id="rId7"/>
    <p:sldId id="2439" r:id="rId8"/>
    <p:sldId id="2438" r:id="rId9"/>
    <p:sldId id="2440" r:id="rId10"/>
    <p:sldId id="2433" r:id="rId11"/>
    <p:sldId id="2441" r:id="rId12"/>
    <p:sldId id="2442" r:id="rId13"/>
    <p:sldId id="2436" r:id="rId14"/>
    <p:sldId id="25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584" autoAdjust="0"/>
  </p:normalViewPr>
  <p:slideViewPr>
    <p:cSldViewPr snapToGrid="0">
      <p:cViewPr varScale="1">
        <p:scale>
          <a:sx n="68" d="100"/>
          <a:sy n="68" d="100"/>
        </p:scale>
        <p:origin x="90" y="162"/>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10/14/2022</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0.svg>
</file>

<file path=ppt/media/image11.png>
</file>

<file path=ppt/media/image12.png>
</file>

<file path=ppt/media/image12.svg>
</file>

<file path=ppt/media/image13.png>
</file>

<file path=ppt/media/image14.png>
</file>

<file path=ppt/media/image15.png>
</file>

<file path=ppt/media/image2.jpg>
</file>

<file path=ppt/media/image3.jpeg>
</file>

<file path=ppt/media/image4.jpeg>
</file>

<file path=ppt/media/image5.png>
</file>

<file path=ppt/media/image6.png>
</file>

<file path=ppt/media/image7.jp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10/14/2022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3600104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4</a:t>
            </a:fld>
            <a:endParaRPr lang="en-US" dirty="0"/>
          </a:p>
        </p:txBody>
      </p:sp>
    </p:spTree>
    <p:extLst>
      <p:ext uri="{BB962C8B-B14F-4D97-AF65-F5344CB8AC3E}">
        <p14:creationId xmlns:p14="http://schemas.microsoft.com/office/powerpoint/2010/main" val="36232873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795553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a:t>Add a footer</a:t>
            </a:r>
          </a:p>
        </p:txBody>
      </p:sp>
      <p:sp>
        <p:nvSpPr>
          <p:cNvPr id="7" name="Slide Number Placeholder 6">
            <a:extLst>
              <a:ext uri="{FF2B5EF4-FFF2-40B4-BE49-F238E27FC236}">
                <a16:creationId xmlns:a16="http://schemas.microsoft.com/office/drawing/2014/main" id="{FC0C6D2B-0FF5-4A5F-A062-480FFA6DA09A}"/>
              </a:ext>
            </a:extLst>
          </p:cNvPr>
          <p:cNvSpPr>
            <a:spLocks noGrp="1"/>
          </p:cNvSpPr>
          <p:nvPr>
            <p:ph type="sldNum" sz="quarter" idx="11"/>
          </p:nvPr>
        </p:nvSpPr>
        <p:spPr/>
        <p:txBody>
          <a:bodyPr/>
          <a:lstStyle/>
          <a:p>
            <a:fld id="{4B73C415-D670-4716-A5EC-CC4D52CA2BAC}" type="slidenum">
              <a:rPr lang="en-US" noProof="0" smtClean="0"/>
              <a:pPr/>
              <a:t>‹#›</a:t>
            </a:fld>
            <a:endParaRPr lang="en-US" noProof="0"/>
          </a:p>
        </p:txBody>
      </p:sp>
      <p:sp>
        <p:nvSpPr>
          <p:cNvPr id="2" name="Title 1">
            <a:extLst>
              <a:ext uri="{FF2B5EF4-FFF2-40B4-BE49-F238E27FC236}">
                <a16:creationId xmlns:a16="http://schemas.microsoft.com/office/drawing/2014/main" id="{6C38A396-E30B-644A-8E9F-E9BED5E867FB}"/>
              </a:ext>
            </a:extLst>
          </p:cNvPr>
          <p:cNvSpPr>
            <a:spLocks noGrp="1"/>
          </p:cNvSpPr>
          <p:nvPr>
            <p:ph type="title" hasCustomPrompt="1"/>
          </p:nvPr>
        </p:nvSpPr>
        <p:spPr/>
        <p:txBody>
          <a:bodyPr/>
          <a:lstStyle>
            <a:lvl1pPr>
              <a:lnSpc>
                <a:spcPct val="100000"/>
              </a:lnSpc>
              <a:defRPr/>
            </a:lvl1pPr>
          </a:lstStyle>
          <a:p>
            <a:r>
              <a:rPr lang="en-US" noProof="0"/>
              <a:t>CLICK TO EDIT MASTER TITLE STYLE</a:t>
            </a:r>
          </a:p>
        </p:txBody>
      </p:sp>
    </p:spTree>
    <p:extLst>
      <p:ext uri="{BB962C8B-B14F-4D97-AF65-F5344CB8AC3E}">
        <p14:creationId xmlns:p14="http://schemas.microsoft.com/office/powerpoint/2010/main" val="230882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smtClean="0"/>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smtClean="0"/>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mod="1">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smtClean="0"/>
              <a:t>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mod="1">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smtClean="0"/>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 id="2147483669" r:id="rId17"/>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8" Type="http://schemas.openxmlformats.org/officeDocument/2006/relationships/image" Target="../media/image12.svg"/><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10.svg"/><Relationship Id="rId5" Type="http://schemas.openxmlformats.org/officeDocument/2006/relationships/image" Target="../media/image14.png"/><Relationship Id="rId4" Type="http://schemas.openxmlformats.org/officeDocument/2006/relationships/image" Target="../media/image8.svg"/></Relationships>
</file>

<file path=ppt/slides/_rels/slide11.xml.rels><?xml version="1.0" encoding="UTF-8" standalone="yes"?>
<Relationships xmlns="http://schemas.openxmlformats.org/package/2006/relationships"><Relationship Id="rId2" Type="http://schemas.openxmlformats.org/officeDocument/2006/relationships/hyperlink" Target="https://go.microsoft.com/fwlink/?linkid=2006808&amp;clcid=0x409" TargetMode="Externa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xmlns="" val="1"/>
              </a:ext>
            </a:extLst>
          </p:cNvPr>
          <p:cNvSpPr/>
          <p:nvPr/>
        </p:nvSpPr>
        <p:spPr>
          <a:xfrm>
            <a:off x="-106017"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fr-FR" dirty="0" smtClean="0"/>
              <a:t>Prototype </a:t>
            </a:r>
            <a:r>
              <a:rPr lang="fr-FR" dirty="0" err="1" smtClean="0"/>
              <a:t>IoT</a:t>
            </a:r>
            <a:r>
              <a:rPr lang="fr-FR" dirty="0" smtClean="0"/>
              <a:t> </a:t>
            </a:r>
            <a:r>
              <a:rPr lang="fr-FR" dirty="0"/>
              <a:t>Application</a:t>
            </a:r>
            <a:endParaRPr lang="en-US" dirty="0">
              <a:solidFill>
                <a:schemeClr val="bg1"/>
              </a:solidFill>
            </a:endParaRP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p:txBody>
          <a:bodyPr>
            <a:normAutofit fontScale="85000" lnSpcReduction="20000"/>
          </a:bodyPr>
          <a:lstStyle/>
          <a:p>
            <a:r>
              <a:rPr lang="fr-FR" dirty="0"/>
              <a:t>Mini </a:t>
            </a:r>
            <a:r>
              <a:rPr lang="fr-FR" dirty="0" smtClean="0"/>
              <a:t>Project</a:t>
            </a:r>
            <a:endParaRPr lang="en-US" dirty="0">
              <a:solidFill>
                <a:schemeClr val="bg1"/>
              </a:solidFill>
            </a:endParaRPr>
          </a:p>
        </p:txBody>
      </p:sp>
      <p:sp>
        <p:nvSpPr>
          <p:cNvPr id="8" name="Text Placeholder 6">
            <a:extLst>
              <a:ext uri="{FF2B5EF4-FFF2-40B4-BE49-F238E27FC236}">
                <a16:creationId xmlns:a16="http://schemas.microsoft.com/office/drawing/2014/main" id="{5D865526-EC39-4780-A2A8-274A80A5C19B}"/>
              </a:ext>
            </a:extLst>
          </p:cNvPr>
          <p:cNvSpPr txBox="1">
            <a:spLocks/>
          </p:cNvSpPr>
          <p:nvPr/>
        </p:nvSpPr>
        <p:spPr>
          <a:xfrm>
            <a:off x="5181600" y="4823791"/>
            <a:ext cx="6904383" cy="1524000"/>
          </a:xfrm>
          <a:prstGeom prst="rect">
            <a:avLst/>
          </a:prstGeom>
          <a:solidFill>
            <a:schemeClr val="tx2">
              <a:lumMod val="60000"/>
              <a:lumOff val="40000"/>
            </a:schemeClr>
          </a:solidFill>
        </p:spPr>
        <p:txBody>
          <a:bodyPr vert="horz" lIns="91440" tIns="45720" rIns="91440" bIns="45720" rtlCol="0" anchor="ctr">
            <a:normAutofit/>
          </a:bodyPr>
          <a:lstStyle>
            <a:lvl1pPr marL="0" indent="0" algn="ctr" defTabSz="914400" rtl="0" eaLnBrk="1" latinLnBrk="0" hangingPunct="1">
              <a:lnSpc>
                <a:spcPct val="100000"/>
              </a:lnSpc>
              <a:spcBef>
                <a:spcPts val="1000"/>
              </a:spcBef>
              <a:buFont typeface="Arial" panose="020B0604020202020204" pitchFamily="34" charset="0"/>
              <a:buNone/>
              <a:defRPr sz="2400" kern="1200" spc="600">
                <a:solidFill>
                  <a:schemeClr val="bg1"/>
                </a:solidFill>
                <a:latin typeface="+mn-lt"/>
                <a:ea typeface="+mn-ea"/>
                <a:cs typeface="+mn-cs"/>
              </a:defRPr>
            </a:lvl1pPr>
            <a:lvl2pPr marL="457200" indent="0" algn="l" defTabSz="914400" rtl="0" eaLnBrk="1" latinLnBrk="0" hangingPunct="1">
              <a:lnSpc>
                <a:spcPct val="150000"/>
              </a:lnSpc>
              <a:spcBef>
                <a:spcPts val="500"/>
              </a:spcBef>
              <a:buFont typeface="Arial" panose="020B0604020202020204" pitchFamily="34" charset="0"/>
              <a:buNone/>
              <a:defRPr sz="2000" kern="1200">
                <a:solidFill>
                  <a:schemeClr val="tx1">
                    <a:tint val="75000"/>
                  </a:schemeClr>
                </a:solidFill>
                <a:latin typeface="+mn-lt"/>
                <a:ea typeface="+mn-ea"/>
                <a:cs typeface="+mn-cs"/>
              </a:defRPr>
            </a:lvl2pPr>
            <a:lvl3pPr marL="914400" indent="0" algn="l" defTabSz="914400" rtl="0" eaLnBrk="1" latinLnBrk="0" hangingPunct="1">
              <a:lnSpc>
                <a:spcPct val="150000"/>
              </a:lnSpc>
              <a:spcBef>
                <a:spcPts val="500"/>
              </a:spcBef>
              <a:buFont typeface="Arial" panose="020B0604020202020204" pitchFamily="34" charset="0"/>
              <a:buNone/>
              <a:defRPr sz="1800" kern="1200">
                <a:solidFill>
                  <a:schemeClr val="tx1">
                    <a:tint val="75000"/>
                  </a:schemeClr>
                </a:solidFill>
                <a:latin typeface="+mn-lt"/>
                <a:ea typeface="+mn-ea"/>
                <a:cs typeface="+mn-cs"/>
              </a:defRPr>
            </a:lvl3pPr>
            <a:lvl4pPr marL="13716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4pPr>
            <a:lvl5pPr marL="1828800" indent="0" algn="l" defTabSz="914400" rtl="0" eaLnBrk="1" latinLnBrk="0" hangingPunct="1">
              <a:lnSpc>
                <a:spcPct val="150000"/>
              </a:lnSpc>
              <a:spcBef>
                <a:spcPts val="500"/>
              </a:spcBef>
              <a:buFont typeface="Arial" panose="020B0604020202020204" pitchFamily="34" charset="0"/>
              <a:buNone/>
              <a:defRPr sz="1600" kern="1200">
                <a:solidFill>
                  <a:schemeClr val="tx1">
                    <a:tint val="75000"/>
                  </a:schemeClr>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lvl="1"/>
            <a:r>
              <a:rPr lang="fr-FR" sz="1400" b="1" dirty="0" smtClean="0">
                <a:solidFill>
                  <a:schemeClr val="bg1"/>
                </a:solidFill>
              </a:rPr>
              <a:t>Name: </a:t>
            </a:r>
            <a:r>
              <a:rPr lang="fr-FR" sz="1400" b="1" dirty="0" err="1" smtClean="0">
                <a:solidFill>
                  <a:schemeClr val="bg1"/>
                </a:solidFill>
              </a:rPr>
              <a:t>Manveen</a:t>
            </a:r>
            <a:r>
              <a:rPr lang="fr-FR" sz="1400" b="1" dirty="0" smtClean="0">
                <a:solidFill>
                  <a:schemeClr val="bg1"/>
                </a:solidFill>
              </a:rPr>
              <a:t> Kaur </a:t>
            </a:r>
            <a:r>
              <a:rPr lang="fr-FR" sz="1400" b="1" dirty="0" err="1" smtClean="0">
                <a:solidFill>
                  <a:schemeClr val="bg1"/>
                </a:solidFill>
              </a:rPr>
              <a:t>Bhullar</a:t>
            </a:r>
            <a:endParaRPr lang="fr-FR" sz="1400" b="1" dirty="0" smtClean="0">
              <a:solidFill>
                <a:schemeClr val="bg1"/>
              </a:solidFill>
            </a:endParaRPr>
          </a:p>
          <a:p>
            <a:pPr lvl="1"/>
            <a:r>
              <a:rPr lang="fr-FR" sz="1400" b="1" dirty="0" err="1" smtClean="0">
                <a:solidFill>
                  <a:schemeClr val="bg1"/>
                </a:solidFill>
              </a:rPr>
              <a:t>Student</a:t>
            </a:r>
            <a:r>
              <a:rPr lang="fr-FR" sz="1400" b="1" dirty="0" smtClean="0">
                <a:solidFill>
                  <a:schemeClr val="bg1"/>
                </a:solidFill>
              </a:rPr>
              <a:t> id: 219575564</a:t>
            </a:r>
          </a:p>
          <a:p>
            <a:pPr lvl="1"/>
            <a:r>
              <a:rPr lang="fr-FR" sz="1400" b="1" dirty="0" smtClean="0">
                <a:solidFill>
                  <a:schemeClr val="bg1"/>
                </a:solidFill>
              </a:rPr>
              <a:t>SIT314-SOFTWARE ARCHITECTURE AND SCALABILITY FOR INTERNET OF THINGS</a:t>
            </a:r>
            <a:endParaRPr lang="en-US" sz="1400" b="1" dirty="0">
              <a:solidFill>
                <a:schemeClr val="bg1"/>
              </a:solidFill>
            </a:endParaRPr>
          </a:p>
        </p:txBody>
      </p:sp>
    </p:spTree>
    <p:extLst>
      <p:ext uri="{BB962C8B-B14F-4D97-AF65-F5344CB8AC3E}">
        <p14:creationId xmlns:p14="http://schemas.microsoft.com/office/powerpoint/2010/main" val="1102045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xmlns=""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THANK YOU</a:t>
            </a:r>
          </a:p>
        </p:txBody>
      </p:sp>
      <p:sp>
        <p:nvSpPr>
          <p:cNvPr id="18" name="Rectangle 17">
            <a:extLst>
              <a:ext uri="{FF2B5EF4-FFF2-40B4-BE49-F238E27FC236}">
                <a16:creationId xmlns:a16="http://schemas.microsoft.com/office/drawing/2014/main" id="{5B7DC9FB-F6DF-4841-83A9-A37336FEB076}"/>
              </a:ext>
            </a:extLst>
          </p:cNvPr>
          <p:cNvSpPr/>
          <p:nvPr/>
        </p:nvSpPr>
        <p:spPr>
          <a:xfrm>
            <a:off x="4308371" y="1802072"/>
            <a:ext cx="3534367" cy="369332"/>
          </a:xfrm>
          <a:prstGeom prst="rect">
            <a:avLst/>
          </a:prstGeom>
        </p:spPr>
        <p:txBody>
          <a:bodyPr wrap="square">
            <a:spAutoFit/>
          </a:bodyPr>
          <a:lstStyle/>
          <a:p>
            <a:pPr algn="ctr"/>
            <a:r>
              <a:rPr lang="en-US" spc="600" dirty="0">
                <a:solidFill>
                  <a:schemeClr val="bg1"/>
                </a:solidFill>
                <a:latin typeface="+mj-lt"/>
              </a:rPr>
              <a:t>WWW.FABRIKAM.COM</a:t>
            </a:r>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xmlns="" r:embed="rId4"/>
              </a:ext>
            </a:extLst>
          </a:blip>
          <a:stretch>
            <a:fillRect/>
          </a:stretch>
        </p:blipFill>
        <p:spPr>
          <a:xfrm>
            <a:off x="4308371" y="3061212"/>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5103215" y="3061213"/>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lang="en-US" sz="1800" spc="300" dirty="0">
                <a:latin typeface="+mj-lt"/>
                <a:cs typeface="Gill Sans" panose="020B0502020104020203" pitchFamily="34" charset="-79"/>
              </a:rPr>
              <a:t>VICTORIA LINDQVIST</a:t>
            </a:r>
            <a:endParaRPr kumimoji="0" lang="en-US" sz="1800" u="none" strike="noStrike" kern="1200" cap="none" spc="300" normalizeH="0" baseline="0" noProof="0" dirty="0">
              <a:ln>
                <a:noFill/>
              </a:ln>
              <a:effectLst/>
              <a:uLnTx/>
              <a:uFillTx/>
              <a:latin typeface="+mj-lt"/>
              <a:cs typeface="Gill Sans" panose="020B0502020104020203" pitchFamily="34" charset="-79"/>
            </a:endParaRPr>
          </a:p>
        </p:txBody>
      </p:sp>
      <p:pic>
        <p:nvPicPr>
          <p:cNvPr id="13" name="Graphic 12" descr="Smart Phone" title="Icon - Presenter Phone Number">
            <a:extLst>
              <a:ext uri="{FF2B5EF4-FFF2-40B4-BE49-F238E27FC236}">
                <a16:creationId xmlns:a16="http://schemas.microsoft.com/office/drawing/2014/main" id="{D46F90A0-A362-4144-AB92-33B00391B40C}"/>
              </a:ext>
            </a:extLst>
          </p:cNvPr>
          <p:cNvPicPr>
            <a:picLocks noChangeAspect="1"/>
          </p:cNvPicPr>
          <p:nvPr/>
        </p:nvPicPr>
        <p:blipFill>
          <a:blip r:embed="rId5" cstate="screen">
            <a:extLst>
              <a:ext uri="{28A0092B-C50C-407E-A947-70E740481C1C}">
                <a14:useLocalDpi xmlns:a14="http://schemas.microsoft.com/office/drawing/2010/main"/>
              </a:ext>
              <a:ext uri="{96DAC541-7B7A-43D3-8B79-37D633B846F1}">
                <asvg:svgBlip xmlns:asvg="http://schemas.microsoft.com/office/drawing/2016/SVG/main" xmlns="" r:embed="rId6"/>
              </a:ext>
            </a:extLst>
          </a:blip>
          <a:stretch>
            <a:fillRect/>
          </a:stretch>
        </p:blipFill>
        <p:spPr>
          <a:xfrm>
            <a:off x="4308371" y="3965527"/>
            <a:ext cx="558449" cy="558449"/>
          </a:xfrm>
          <a:prstGeom prst="rect">
            <a:avLst/>
          </a:prstGeom>
        </p:spPr>
      </p:pic>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103221" y="4006497"/>
            <a:ext cx="3144655" cy="517480"/>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kumimoji="0" lang="en-US" sz="1800" u="none" strike="noStrike" kern="1200" cap="none" spc="300" normalizeH="0" baseline="0" noProof="0" dirty="0">
                <a:ln>
                  <a:noFill/>
                </a:ln>
                <a:effectLst/>
                <a:uLnTx/>
                <a:uFillTx/>
                <a:latin typeface="+mj-lt"/>
                <a:cs typeface="Gill Sans Light" panose="020B0302020104020203" pitchFamily="34" charset="-79"/>
              </a:rPr>
              <a:t>+</a:t>
            </a:r>
            <a:r>
              <a:rPr lang="en-US" sz="1800" spc="300" dirty="0">
                <a:latin typeface="+mj-lt"/>
                <a:cs typeface="Gill Sans Light" panose="020B0302020104020203" pitchFamily="34" charset="-79"/>
              </a:rPr>
              <a:t>1 (589) 555‐0199</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pic>
        <p:nvPicPr>
          <p:cNvPr id="12" name="Graphic 11" descr="Envelope" title="Icon Presenter Email">
            <a:extLst>
              <a:ext uri="{FF2B5EF4-FFF2-40B4-BE49-F238E27FC236}">
                <a16:creationId xmlns:a16="http://schemas.microsoft.com/office/drawing/2014/main" id="{DA1E1FC6-9F80-4CAF-ACF2-AB062937A457}"/>
              </a:ext>
            </a:extLst>
          </p:cNvPr>
          <p:cNvPicPr>
            <a:picLocks noChangeAspect="1"/>
          </p:cNvPicPr>
          <p:nvPr/>
        </p:nvPicPr>
        <p:blipFill>
          <a:blip r:embed="rId7" cstate="screen">
            <a:extLst>
              <a:ext uri="{28A0092B-C50C-407E-A947-70E740481C1C}">
                <a14:useLocalDpi xmlns:a14="http://schemas.microsoft.com/office/drawing/2010/main"/>
              </a:ext>
              <a:ext uri="{96DAC541-7B7A-43D3-8B79-37D633B846F1}">
                <asvg:svgBlip xmlns:asvg="http://schemas.microsoft.com/office/drawing/2016/SVG/main" xmlns="" r:embed="rId8"/>
              </a:ext>
            </a:extLst>
          </a:blip>
          <a:stretch>
            <a:fillRect/>
          </a:stretch>
        </p:blipFill>
        <p:spPr>
          <a:xfrm>
            <a:off x="4308371" y="4964360"/>
            <a:ext cx="558449" cy="558449"/>
          </a:xfrm>
          <a:prstGeom prst="rect">
            <a:avLst/>
          </a:prstGeom>
        </p:spPr>
      </p:pic>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r>
              <a:rPr kumimoji="0" lang="en-US" sz="1800" u="none" strike="noStrike" kern="1200" cap="none" spc="300" normalizeH="0" baseline="0" noProof="0" dirty="0">
                <a:ln>
                  <a:noFill/>
                </a:ln>
                <a:effectLst/>
                <a:uLnTx/>
                <a:uFillTx/>
                <a:latin typeface="+mj-lt"/>
                <a:cs typeface="Gill Sans Light" panose="020B0302020104020203" pitchFamily="34" charset="-79"/>
              </a:rPr>
              <a:t>victoria@fabrikam.com</a:t>
            </a:r>
          </a:p>
        </p:txBody>
      </p:sp>
    </p:spTree>
    <p:extLst>
      <p:ext uri="{BB962C8B-B14F-4D97-AF65-F5344CB8AC3E}">
        <p14:creationId xmlns:p14="http://schemas.microsoft.com/office/powerpoint/2010/main" val="9277275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98DCA46-603B-4178-8707-30E192CE6B8D}"/>
              </a:ext>
            </a:extLst>
          </p:cNvPr>
          <p:cNvSpPr>
            <a:spLocks noGrp="1"/>
          </p:cNvSpPr>
          <p:nvPr>
            <p:ph type="title"/>
          </p:nvPr>
        </p:nvSpPr>
        <p:spPr/>
        <p:txBody>
          <a:bodyPr/>
          <a:lstStyle/>
          <a:p>
            <a:r>
              <a:rPr lang="en-US" dirty="0"/>
              <a:t>Customize this Template</a:t>
            </a:r>
          </a:p>
        </p:txBody>
      </p:sp>
      <p:sp>
        <p:nvSpPr>
          <p:cNvPr id="8" name="TextBox 7">
            <a:hlinkClick r:id="rId2"/>
            <a:extLst>
              <a:ext uri="{FF2B5EF4-FFF2-40B4-BE49-F238E27FC236}">
                <a16:creationId xmlns:a16="http://schemas.microsoft.com/office/drawing/2014/main" id="{5FC6C278-4035-446A-A94B-030E792FDDF5}"/>
              </a:ext>
            </a:extLst>
          </p:cNvPr>
          <p:cNvSpPr txBox="1"/>
          <p:nvPr/>
        </p:nvSpPr>
        <p:spPr>
          <a:xfrm>
            <a:off x="1547813" y="2459504"/>
            <a:ext cx="9096374" cy="1938992"/>
          </a:xfrm>
          <a:prstGeom prst="rect">
            <a:avLst/>
          </a:prstGeom>
          <a:noFill/>
        </p:spPr>
        <p:txBody>
          <a:bodyPr wrap="square" rtlCol="0">
            <a:spAutoFit/>
          </a:bodyPr>
          <a:lstStyle/>
          <a:p>
            <a:pPr algn="ctr"/>
            <a:r>
              <a:rPr lang="en-US" sz="6000" u="sng" dirty="0">
                <a:solidFill>
                  <a:srgbClr val="0070C0"/>
                </a:solidFill>
              </a:rPr>
              <a:t>Template Editing Instructions and Feedback</a:t>
            </a:r>
          </a:p>
        </p:txBody>
      </p:sp>
      <p:sp>
        <p:nvSpPr>
          <p:cNvPr id="2" name="Slide Number Placeholder 1">
            <a:extLst>
              <a:ext uri="{FF2B5EF4-FFF2-40B4-BE49-F238E27FC236}">
                <a16:creationId xmlns:a16="http://schemas.microsoft.com/office/drawing/2014/main" id="{BCFAD812-11EF-4B6C-899B-8AB321C455AB}"/>
              </a:ext>
            </a:extLst>
          </p:cNvPr>
          <p:cNvSpPr>
            <a:spLocks noGrp="1"/>
          </p:cNvSpPr>
          <p:nvPr>
            <p:ph type="sldNum" sz="quarter" idx="11"/>
          </p:nvPr>
        </p:nvSpPr>
        <p:spPr/>
        <p:txBody>
          <a:bodyPr/>
          <a:lstStyle/>
          <a:p>
            <a:fld id="{4B73C415-D670-4716-A5EC-CC4D52CA2BAC}" type="slidenum">
              <a:rPr lang="en-US" smtClean="0"/>
              <a:pPr/>
              <a:t>11</a:t>
            </a:fld>
            <a:endParaRPr lang="en-US" dirty="0"/>
          </a:p>
        </p:txBody>
      </p:sp>
    </p:spTree>
    <p:extLst>
      <p:ext uri="{BB962C8B-B14F-4D97-AF65-F5344CB8AC3E}">
        <p14:creationId xmlns:p14="http://schemas.microsoft.com/office/powerpoint/2010/main" val="59582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xmlns=""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p:txBody>
          <a:bodyPr>
            <a:normAutofit fontScale="90000"/>
          </a:bodyPr>
          <a:lstStyle/>
          <a:p>
            <a:pPr algn="l"/>
            <a:r>
              <a:rPr lang="en-US" dirty="0" smtClean="0"/>
              <a:t>Introduction</a:t>
            </a:r>
            <a:endParaRPr lang="en-US" dirty="0"/>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767754" y="1126435"/>
            <a:ext cx="6043246" cy="5135469"/>
          </a:xfrm>
        </p:spPr>
        <p:txBody>
          <a:bodyPr>
            <a:noAutofit/>
          </a:bodyPr>
          <a:lstStyle/>
          <a:p>
            <a:pPr marL="0" indent="0">
              <a:lnSpc>
                <a:spcPct val="100000"/>
              </a:lnSpc>
              <a:buNone/>
            </a:pPr>
            <a:r>
              <a:rPr lang="en-GB" sz="1800" dirty="0">
                <a:latin typeface="Bahnschrift" panose="020B0502040204020203" pitchFamily="34" charset="0"/>
              </a:rPr>
              <a:t>The internet of things, or </a:t>
            </a:r>
            <a:r>
              <a:rPr lang="en-GB" sz="1800" dirty="0" err="1">
                <a:latin typeface="Bahnschrift" panose="020B0502040204020203" pitchFamily="34" charset="0"/>
              </a:rPr>
              <a:t>IoT</a:t>
            </a:r>
            <a:r>
              <a:rPr lang="en-GB" sz="1800" dirty="0">
                <a:latin typeface="Bahnschrift" panose="020B0502040204020203" pitchFamily="34" charset="0"/>
              </a:rPr>
              <a:t>, is an interconnected system of interconnected computing devices, mechanical and digital machinery, items, animals, or people with unique identifiers (UIDs) and the ability to transfer data without requiring human-to-human or human-</a:t>
            </a:r>
            <a:r>
              <a:rPr lang="en-GB" sz="1800" dirty="0" err="1">
                <a:latin typeface="Bahnschrift" panose="020B0502040204020203" pitchFamily="34" charset="0"/>
              </a:rPr>
              <a:t>tocomputer</a:t>
            </a:r>
            <a:r>
              <a:rPr lang="en-GB" sz="1800" dirty="0">
                <a:latin typeface="Bahnschrift" panose="020B0502040204020203" pitchFamily="34" charset="0"/>
              </a:rPr>
              <a:t> interaction. An </a:t>
            </a:r>
            <a:r>
              <a:rPr lang="en-GB" sz="1800" dirty="0" err="1">
                <a:latin typeface="Bahnschrift" panose="020B0502040204020203" pitchFamily="34" charset="0"/>
              </a:rPr>
              <a:t>IoT</a:t>
            </a:r>
            <a:r>
              <a:rPr lang="en-GB" sz="1800" dirty="0">
                <a:latin typeface="Bahnschrift" panose="020B0502040204020203" pitchFamily="34" charset="0"/>
              </a:rPr>
              <a:t> ecosystem is composed of web-enabled smart devices that use embedded systems including processors, sensors, and communication gear to gather, send, and act on data from their surroundings. </a:t>
            </a:r>
            <a:r>
              <a:rPr lang="en-GB" sz="1800" dirty="0" err="1">
                <a:latin typeface="Bahnschrift" panose="020B0502040204020203" pitchFamily="34" charset="0"/>
              </a:rPr>
              <a:t>IoT</a:t>
            </a:r>
            <a:r>
              <a:rPr lang="en-GB" sz="1800" dirty="0">
                <a:latin typeface="Bahnschrift" panose="020B0502040204020203" pitchFamily="34" charset="0"/>
              </a:rPr>
              <a:t> devices exchange sensor data by connecting to an </a:t>
            </a:r>
            <a:r>
              <a:rPr lang="en-GB" sz="1800" dirty="0" err="1">
                <a:latin typeface="Bahnschrift" panose="020B0502040204020203" pitchFamily="34" charset="0"/>
              </a:rPr>
              <a:t>IoT</a:t>
            </a:r>
            <a:r>
              <a:rPr lang="en-GB" sz="1800" dirty="0">
                <a:latin typeface="Bahnschrift" panose="020B0502040204020203" pitchFamily="34" charset="0"/>
              </a:rPr>
              <a:t> gateway or other edge device, where data is either transferred to the cloud for analysis or examined locally. These gadgets occasionally communicate with one another and act on the information they receive. The gadgets do the majority of the work without human interaction, while individuals can engage with them to set them up, give them instructions, or access data. </a:t>
            </a:r>
            <a:endParaRPr lang="en-US" sz="1800" dirty="0">
              <a:latin typeface="Bahnschrift" panose="020B0502040204020203" pitchFamily="34" charset="0"/>
            </a:endParaRP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2</a:t>
            </a:fld>
            <a:endParaRPr lang="en-US" dirty="0"/>
          </a:p>
        </p:txBody>
      </p:sp>
    </p:spTree>
    <p:extLst>
      <p:ext uri="{BB962C8B-B14F-4D97-AF65-F5344CB8AC3E}">
        <p14:creationId xmlns:p14="http://schemas.microsoft.com/office/powerpoint/2010/main" val="1325373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1" y="-19878"/>
            <a:ext cx="6731044" cy="6866810"/>
          </a:xfrm>
        </p:spPr>
      </p:pic>
      <p:sp>
        <p:nvSpPr>
          <p:cNvPr id="44" name="Freeform: Shape 43">
            <a:extLst>
              <a:ext uri="{FF2B5EF4-FFF2-40B4-BE49-F238E27FC236}">
                <a16:creationId xmlns:a16="http://schemas.microsoft.com/office/drawing/2014/main" id="{785F2504-A35A-4AAB-94E4-C1479349F703}"/>
              </a:ext>
              <a:ext uri="{C183D7F6-B498-43B3-948B-1728B52AA6E4}">
                <adec:decorative xmlns:adec="http://schemas.microsoft.com/office/drawing/2017/decorative" xmlns="" val="1"/>
              </a:ext>
            </a:extLst>
          </p:cNvPr>
          <p:cNvSpPr/>
          <p:nvPr/>
        </p:nvSpPr>
        <p:spPr>
          <a:xfrm>
            <a:off x="-1" y="0"/>
            <a:ext cx="673104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036904" y="365125"/>
            <a:ext cx="4774097" cy="573989"/>
          </a:xfrm>
        </p:spPr>
        <p:txBody>
          <a:bodyPr/>
          <a:lstStyle/>
          <a:p>
            <a:r>
              <a:rPr lang="en-US" dirty="0" smtClean="0"/>
              <a:t>Aim of the project</a:t>
            </a:r>
            <a:endParaRPr lang="en-US"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6864626" y="1126435"/>
            <a:ext cx="4946375" cy="5366441"/>
          </a:xfrm>
        </p:spPr>
        <p:txBody>
          <a:bodyPr>
            <a:noAutofit/>
          </a:bodyPr>
          <a:lstStyle/>
          <a:p>
            <a:pPr marL="0" indent="0">
              <a:buNone/>
            </a:pPr>
            <a:r>
              <a:rPr lang="en-GB" sz="1750" dirty="0">
                <a:latin typeface="Bahnschrift" panose="020B0502040204020203" pitchFamily="34" charset="0"/>
              </a:rPr>
              <a:t>This task is basically about receiving GPS data with a smartphone and visualising it; smartphones have advanced sensing capabilities such as GPS, acceleration, and lux. There are various GPS tracker apps in the market that can be used for GPS collection. For this task, we can use any app given that it tracks accurate GPS and export the pathway in the format of. </a:t>
            </a:r>
            <a:r>
              <a:rPr lang="en-GB" sz="1750" dirty="0" err="1">
                <a:latin typeface="Bahnschrift" panose="020B0502040204020203" pitchFamily="34" charset="0"/>
              </a:rPr>
              <a:t>gpx</a:t>
            </a:r>
            <a:r>
              <a:rPr lang="en-GB" sz="1750" dirty="0">
                <a:latin typeface="Bahnschrift" panose="020B0502040204020203" pitchFamily="34" charset="0"/>
              </a:rPr>
              <a:t>. For this task, GPS Tracks app </a:t>
            </a:r>
            <a:r>
              <a:rPr lang="en-GB" sz="1750" dirty="0" smtClean="0">
                <a:latin typeface="Bahnschrift" panose="020B0502040204020203" pitchFamily="34" charset="0"/>
              </a:rPr>
              <a:t>has been used. </a:t>
            </a:r>
            <a:r>
              <a:rPr lang="en-GB" sz="1750" dirty="0">
                <a:latin typeface="Bahnschrift" panose="020B0502040204020203" pitchFamily="34" charset="0"/>
              </a:rPr>
              <a:t>There are several free resources accessible on the internet for prototyping cloud services, such as Plot.ly, </a:t>
            </a:r>
            <a:r>
              <a:rPr lang="en-GB" sz="1750" dirty="0" err="1">
                <a:latin typeface="Bahnschrift" panose="020B0502040204020203" pitchFamily="34" charset="0"/>
              </a:rPr>
              <a:t>uTrack</a:t>
            </a:r>
            <a:r>
              <a:rPr lang="en-GB" sz="1750" dirty="0">
                <a:latin typeface="Bahnschrift" panose="020B0502040204020203" pitchFamily="34" charset="0"/>
              </a:rPr>
              <a:t>, </a:t>
            </a:r>
            <a:r>
              <a:rPr lang="en-GB" sz="1750" dirty="0" err="1">
                <a:latin typeface="Bahnschrift" panose="020B0502040204020203" pitchFamily="34" charset="0"/>
              </a:rPr>
              <a:t>sunearthtools</a:t>
            </a:r>
            <a:r>
              <a:rPr lang="en-GB" sz="1750" dirty="0">
                <a:latin typeface="Bahnschrift" panose="020B0502040204020203" pitchFamily="34" charset="0"/>
              </a:rPr>
              <a:t>, and many more. sunearthtools.com </a:t>
            </a:r>
            <a:r>
              <a:rPr lang="en-GB" sz="1750" dirty="0" smtClean="0">
                <a:latin typeface="Bahnschrift" panose="020B0502040204020203" pitchFamily="34" charset="0"/>
              </a:rPr>
              <a:t>has been used in </a:t>
            </a:r>
            <a:r>
              <a:rPr lang="en-GB" sz="1750" dirty="0">
                <a:latin typeface="Bahnschrift" panose="020B0502040204020203" pitchFamily="34" charset="0"/>
              </a:rPr>
              <a:t>this task. </a:t>
            </a:r>
            <a:endParaRPr lang="en-US" sz="1750" dirty="0">
              <a:latin typeface="Bahnschrift" panose="020B0502040204020203" pitchFamily="34" charset="0"/>
            </a:endParaRPr>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3</a:t>
            </a:fld>
            <a:endParaRPr lang="en-US" dirty="0"/>
          </a:p>
        </p:txBody>
      </p:sp>
      <p:pic>
        <p:nvPicPr>
          <p:cNvPr id="9" name="Picture 8" descr="C:\Users\USER\Desktop\sgdhg.jpg"/>
          <p:cNvPicPr/>
          <p:nvPr/>
        </p:nvPicPr>
        <p:blipFill rotWithShape="1">
          <a:blip r:embed="rId4">
            <a:extLst>
              <a:ext uri="{28A0092B-C50C-407E-A947-70E740481C1C}">
                <a14:useLocalDpi xmlns:a14="http://schemas.microsoft.com/office/drawing/2010/main" val="0"/>
              </a:ext>
            </a:extLst>
          </a:blip>
          <a:srcRect l="19116" t="13655" r="18788" b="9875"/>
          <a:stretch/>
        </p:blipFill>
        <p:spPr bwMode="auto">
          <a:xfrm>
            <a:off x="1709530" y="1126435"/>
            <a:ext cx="3737113" cy="4611756"/>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20361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1" y="-19878"/>
            <a:ext cx="6679096" cy="6866810"/>
          </a:xfrm>
        </p:spPr>
      </p:pic>
      <p:sp>
        <p:nvSpPr>
          <p:cNvPr id="44" name="Freeform: Shape 43">
            <a:extLst>
              <a:ext uri="{FF2B5EF4-FFF2-40B4-BE49-F238E27FC236}">
                <a16:creationId xmlns:a16="http://schemas.microsoft.com/office/drawing/2014/main" id="{785F2504-A35A-4AAB-94E4-C1479349F703}"/>
              </a:ext>
              <a:ext uri="{C183D7F6-B498-43B3-948B-1728B52AA6E4}">
                <adec:decorative xmlns:adec="http://schemas.microsoft.com/office/drawing/2017/decorative" xmlns="" val="1"/>
              </a:ext>
            </a:extLst>
          </p:cNvPr>
          <p:cNvSpPr/>
          <p:nvPr/>
        </p:nvSpPr>
        <p:spPr>
          <a:xfrm>
            <a:off x="-1" y="0"/>
            <a:ext cx="6854689"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a:xfrm>
            <a:off x="7036904" y="365125"/>
            <a:ext cx="4774097" cy="573989"/>
          </a:xfrm>
        </p:spPr>
        <p:txBody>
          <a:bodyPr/>
          <a:lstStyle/>
          <a:p>
            <a:r>
              <a:rPr lang="en-US" dirty="0" smtClean="0"/>
              <a:t>SYSTEM DESIGN</a:t>
            </a:r>
            <a:endParaRPr lang="en-US" dirty="0"/>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712765" y="1126435"/>
            <a:ext cx="4098236" cy="5366441"/>
          </a:xfrm>
        </p:spPr>
        <p:txBody>
          <a:bodyPr>
            <a:normAutofit/>
          </a:bodyPr>
          <a:lstStyle/>
          <a:p>
            <a:r>
              <a:rPr lang="en-GB" sz="1800" dirty="0">
                <a:latin typeface="Bahnschrift" panose="020B0502040204020203" pitchFamily="34" charset="0"/>
              </a:rPr>
              <a:t>End-device – iPhone 12 pro max </a:t>
            </a:r>
          </a:p>
          <a:p>
            <a:r>
              <a:rPr lang="en-GB" sz="1800" dirty="0">
                <a:latin typeface="Bahnschrift" panose="020B0502040204020203" pitchFamily="34" charset="0"/>
              </a:rPr>
              <a:t>Web browser – Mozilla Firefox </a:t>
            </a:r>
          </a:p>
          <a:p>
            <a:r>
              <a:rPr lang="en-GB" sz="1800" dirty="0">
                <a:latin typeface="Bahnschrift" panose="020B0502040204020203" pitchFamily="34" charset="0"/>
              </a:rPr>
              <a:t>Cloud service - </a:t>
            </a:r>
            <a:r>
              <a:rPr lang="en-GB" sz="1800" dirty="0" err="1">
                <a:latin typeface="Bahnschrift" panose="020B0502040204020203" pitchFamily="34" charset="0"/>
              </a:rPr>
              <a:t>sunearthtools</a:t>
            </a:r>
            <a:r>
              <a:rPr lang="en-GB" sz="1800" dirty="0">
                <a:latin typeface="Bahnschrift" panose="020B0502040204020203" pitchFamily="34" charset="0"/>
              </a:rPr>
              <a:t> </a:t>
            </a:r>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4</a:t>
            </a:fld>
            <a:endParaRPr lang="en-US" dirty="0"/>
          </a:p>
        </p:txBody>
      </p:sp>
      <p:pic>
        <p:nvPicPr>
          <p:cNvPr id="8" name="Picture 7" descr="C:\Users\USER\Pictures\Screenshots\Screenshot (264).png"/>
          <p:cNvPicPr/>
          <p:nvPr/>
        </p:nvPicPr>
        <p:blipFill rotWithShape="1">
          <a:blip r:embed="rId4">
            <a:extLst>
              <a:ext uri="{28A0092B-C50C-407E-A947-70E740481C1C}">
                <a14:useLocalDpi xmlns:a14="http://schemas.microsoft.com/office/drawing/2010/main" val="0"/>
              </a:ext>
            </a:extLst>
          </a:blip>
          <a:srcRect l="33346" t="18913" r="20228" b="8504"/>
          <a:stretch/>
        </p:blipFill>
        <p:spPr bwMode="auto">
          <a:xfrm>
            <a:off x="834887" y="1291244"/>
            <a:ext cx="5608116" cy="4977034"/>
          </a:xfrm>
          <a:prstGeom prst="rect">
            <a:avLst/>
          </a:prstGeom>
          <a:noFill/>
          <a:ln>
            <a:noFill/>
          </a:ln>
          <a:extLst>
            <a:ext uri="{53640926-AAD7-44D8-BBD7-CCE9431645EC}">
              <a14:shadowObscured xmlns:a14="http://schemas.microsoft.com/office/drawing/2010/main"/>
            </a:ext>
          </a:extLst>
        </p:spPr>
      </p:pic>
      <p:pic>
        <p:nvPicPr>
          <p:cNvPr id="10" name="Picture 9"/>
          <p:cNvPicPr/>
          <p:nvPr/>
        </p:nvPicPr>
        <p:blipFill rotWithShape="1">
          <a:blip r:embed="rId5"/>
          <a:srcRect l="31477" t="18661" r="50553" b="27134"/>
          <a:stretch/>
        </p:blipFill>
        <p:spPr bwMode="auto">
          <a:xfrm>
            <a:off x="9045526" y="3010486"/>
            <a:ext cx="2558535" cy="383644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293552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13">
            <a:extLst>
              <a:ext uri="{FF2B5EF4-FFF2-40B4-BE49-F238E27FC236}">
                <a16:creationId xmlns:a16="http://schemas.microsoft.com/office/drawing/2014/main" id="{84970DCE-964B-4562-9633-71BA6A4DCB65}"/>
              </a:ext>
              <a:ext uri="{C183D7F6-B498-43B3-948B-1728B52AA6E4}">
                <adec:decorative xmlns:adec="http://schemas.microsoft.com/office/drawing/2017/decorative" xmlns="" val="1"/>
              </a:ext>
            </a:extLst>
          </p:cNvPr>
          <p:cNvSpPr/>
          <p:nvPr/>
        </p:nvSpPr>
        <p:spPr>
          <a:xfrm>
            <a:off x="1" y="-117233"/>
            <a:ext cx="12191999"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xmlns="" val="1"/>
              </a:ext>
            </a:extLst>
          </p:cNvPr>
          <p:cNvSpPr/>
          <p:nvPr/>
        </p:nvSpPr>
        <p:spPr>
          <a:xfrm>
            <a:off x="0" y="3324124"/>
            <a:ext cx="4199467" cy="204893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E70920C0-10F4-4ECD-BDF3-CE993B7C8C82}"/>
              </a:ext>
            </a:extLst>
          </p:cNvPr>
          <p:cNvSpPr>
            <a:spLocks noGrp="1"/>
          </p:cNvSpPr>
          <p:nvPr>
            <p:ph type="title"/>
          </p:nvPr>
        </p:nvSpPr>
        <p:spPr>
          <a:xfrm>
            <a:off x="154635" y="3634749"/>
            <a:ext cx="3785222" cy="1738307"/>
          </a:xfrm>
        </p:spPr>
        <p:txBody>
          <a:bodyPr>
            <a:normAutofit/>
          </a:bodyPr>
          <a:lstStyle/>
          <a:p>
            <a:pPr algn="l">
              <a:lnSpc>
                <a:spcPct val="80000"/>
              </a:lnSpc>
              <a:defRPr sz="10000">
                <a:solidFill>
                  <a:srgbClr val="3A3B39"/>
                </a:solidFill>
                <a:latin typeface="Bebas"/>
                <a:ea typeface="Bebas"/>
                <a:cs typeface="Bebas"/>
                <a:sym typeface="Bebas"/>
              </a:defRPr>
            </a:pPr>
            <a:r>
              <a:rPr lang="en-US" sz="2800" dirty="0">
                <a:solidFill>
                  <a:schemeClr val="bg1"/>
                </a:solidFill>
                <a:latin typeface="Calibri" panose="020F0502020204030204" pitchFamily="34" charset="0"/>
                <a:cs typeface="Calibri" panose="020F0502020204030204" pitchFamily="34" charset="0"/>
              </a:rPr>
              <a:t>TITLE GOES HERE</a:t>
            </a:r>
            <a:r>
              <a:rPr lang="en-US" sz="7200" dirty="0">
                <a:solidFill>
                  <a:schemeClr val="bg1"/>
                </a:solidFill>
                <a:cs typeface="Gill Sans" panose="020B0502020104020203" pitchFamily="34" charset="-79"/>
              </a:rPr>
              <a:t/>
            </a:r>
            <a:br>
              <a:rPr lang="en-US" sz="7200" dirty="0">
                <a:solidFill>
                  <a:schemeClr val="bg1"/>
                </a:solidFill>
                <a:cs typeface="Gill Sans" panose="020B0502020104020203" pitchFamily="34" charset="-79"/>
              </a:rPr>
            </a:br>
            <a:r>
              <a:rPr lang="en-US" sz="1200" dirty="0">
                <a:solidFill>
                  <a:schemeClr val="bg1"/>
                </a:solidFill>
                <a:latin typeface="+mn-lt"/>
              </a:rPr>
              <a:t>Lorem ipsum dolor sit amet, consectetur adipiscing elit. Ut gravida eros erat. Proin a tellus sed risus lobortis sagittis eu</a:t>
            </a:r>
          </a:p>
        </p:txBody>
      </p:sp>
      <p:pic>
        <p:nvPicPr>
          <p:cNvPr id="7" name="Picture 6"/>
          <p:cNvPicPr/>
          <p:nvPr/>
        </p:nvPicPr>
        <p:blipFill rotWithShape="1">
          <a:blip r:embed="rId3"/>
          <a:srcRect l="21559" t="40389" r="19938" b="20241"/>
          <a:stretch/>
        </p:blipFill>
        <p:spPr bwMode="auto">
          <a:xfrm>
            <a:off x="0" y="1452585"/>
            <a:ext cx="12192000" cy="4877877"/>
          </a:xfrm>
          <a:prstGeom prst="rect">
            <a:avLst/>
          </a:prstGeom>
          <a:ln>
            <a:noFill/>
          </a:ln>
          <a:extLst>
            <a:ext uri="{53640926-AAD7-44D8-BBD7-CCE9431645EC}">
              <a14:shadowObscured xmlns:a14="http://schemas.microsoft.com/office/drawing/2010/main"/>
            </a:ext>
          </a:extLst>
        </p:spPr>
      </p:pic>
      <p:sp>
        <p:nvSpPr>
          <p:cNvPr id="2" name="TextBox 1"/>
          <p:cNvSpPr txBox="1"/>
          <p:nvPr/>
        </p:nvSpPr>
        <p:spPr>
          <a:xfrm>
            <a:off x="1376290" y="172295"/>
            <a:ext cx="11071274" cy="1107996"/>
          </a:xfrm>
          <a:prstGeom prst="rect">
            <a:avLst/>
          </a:prstGeom>
          <a:noFill/>
        </p:spPr>
        <p:txBody>
          <a:bodyPr wrap="square" rtlCol="0">
            <a:spAutoFit/>
          </a:bodyPr>
          <a:lstStyle/>
          <a:p>
            <a:r>
              <a:rPr lang="en-GB" sz="6600" dirty="0" smtClean="0">
                <a:solidFill>
                  <a:schemeClr val="bg1"/>
                </a:solidFill>
              </a:rPr>
              <a:t>ARCHITECTURAL DIAGRAM</a:t>
            </a:r>
            <a:endParaRPr lang="en-GB" sz="6600" dirty="0">
              <a:solidFill>
                <a:schemeClr val="bg1"/>
              </a:solidFill>
            </a:endParaRPr>
          </a:p>
        </p:txBody>
      </p:sp>
    </p:spTree>
    <p:extLst>
      <p:ext uri="{BB962C8B-B14F-4D97-AF65-F5344CB8AC3E}">
        <p14:creationId xmlns:p14="http://schemas.microsoft.com/office/powerpoint/2010/main" val="13892228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98000"/>
            <a:duotone>
              <a:schemeClr val="accent3">
                <a:shade val="45000"/>
                <a:satMod val="135000"/>
              </a:schemeClr>
              <a:prstClr val="white"/>
            </a:duotone>
            <a:extLst>
              <a:ext uri="{BEBA8EAE-BF5A-486C-A8C5-ECC9F3942E4B}">
                <a14:imgProps xmlns:a14="http://schemas.microsoft.com/office/drawing/2010/main">
                  <a14:imgLayer r:embed="rId3">
                    <a14:imgEffect>
                      <a14:colorTemperature colorTemp="4715"/>
                    </a14:imgEffect>
                    <a14:imgEffect>
                      <a14:saturation sat="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a:blip r:embed="rId4"/>
          <a:stretch>
            <a:fillRect/>
          </a:stretch>
        </p:blipFill>
        <p:spPr>
          <a:xfrm rot="16200000">
            <a:off x="6374608" y="1040605"/>
            <a:ext cx="6857998" cy="4776787"/>
          </a:xfrm>
          <a:prstGeom prst="rect">
            <a:avLst/>
          </a:prstGeom>
        </p:spPr>
      </p:pic>
      <p:sp>
        <p:nvSpPr>
          <p:cNvPr id="5" name="Content Placeholder 4"/>
          <p:cNvSpPr>
            <a:spLocks noGrp="1"/>
          </p:cNvSpPr>
          <p:nvPr>
            <p:ph sz="quarter" idx="14"/>
          </p:nvPr>
        </p:nvSpPr>
        <p:spPr/>
        <p:txBody>
          <a:bodyPr>
            <a:normAutofit/>
          </a:bodyPr>
          <a:lstStyle/>
          <a:p>
            <a:r>
              <a:rPr lang="en-GB" sz="2300" dirty="0">
                <a:latin typeface="Bahnschrift" panose="020B0502040204020203" pitchFamily="34" charset="0"/>
              </a:rPr>
              <a:t>For this task, data </a:t>
            </a:r>
            <a:r>
              <a:rPr lang="en-GB" sz="2300" dirty="0" smtClean="0">
                <a:latin typeface="Bahnschrift" panose="020B0502040204020203" pitchFamily="34" charset="0"/>
              </a:rPr>
              <a:t>has </a:t>
            </a:r>
            <a:r>
              <a:rPr lang="en-GB" sz="2300" dirty="0">
                <a:latin typeface="Bahnschrift" panose="020B0502040204020203" pitchFamily="34" charset="0"/>
              </a:rPr>
              <a:t>been tracked and collected of a journey of about 5 kilometres using the GPS Tracks application. Furthermore, the data has been exported to the device in GPX format and for the report to be generated, a web browser called Mozilla </a:t>
            </a:r>
            <a:r>
              <a:rPr lang="en-GB" sz="2300" dirty="0" err="1">
                <a:latin typeface="Bahnschrift" panose="020B0502040204020203" pitchFamily="34" charset="0"/>
              </a:rPr>
              <a:t>firefox</a:t>
            </a:r>
            <a:r>
              <a:rPr lang="en-GB" sz="2300" dirty="0">
                <a:latin typeface="Bahnschrift" panose="020B0502040204020203" pitchFamily="34" charset="0"/>
              </a:rPr>
              <a:t> is needed. </a:t>
            </a:r>
            <a:r>
              <a:rPr lang="en-GB" sz="2300" dirty="0" err="1">
                <a:latin typeface="Bahnschrift" panose="020B0502040204020203" pitchFamily="34" charset="0"/>
              </a:rPr>
              <a:t>Sunearthtools</a:t>
            </a:r>
            <a:r>
              <a:rPr lang="en-GB" sz="2300" dirty="0">
                <a:latin typeface="Bahnschrift" panose="020B0502040204020203" pitchFamily="34" charset="0"/>
              </a:rPr>
              <a:t> is used for cloud services to represent the pathway and its graphs in relation to other factors such as profile, speed, distance, time, fastest point, slowest time, speed profile, etc. </a:t>
            </a:r>
            <a:endParaRPr lang="en-GB" sz="2300" dirty="0">
              <a:latin typeface="Bahnschrift" panose="020B0502040204020203" pitchFamily="34" charset="0"/>
            </a:endParaRPr>
          </a:p>
        </p:txBody>
      </p:sp>
      <p:sp>
        <p:nvSpPr>
          <p:cNvPr id="6" name="Slide Number Placeholder 5"/>
          <p:cNvSpPr>
            <a:spLocks noGrp="1"/>
          </p:cNvSpPr>
          <p:nvPr>
            <p:ph type="sldNum" sz="quarter" idx="4"/>
          </p:nvPr>
        </p:nvSpPr>
        <p:spPr/>
        <p:txBody>
          <a:bodyPr/>
          <a:lstStyle/>
          <a:p>
            <a:fld id="{8C2E478F-E849-4A8C-AF1F-CBCC78A7CBFA}" type="slidenum">
              <a:rPr lang="en-US" smtClean="0"/>
              <a:pPr/>
              <a:t>6</a:t>
            </a:fld>
            <a:endParaRPr lang="en-US" dirty="0"/>
          </a:p>
        </p:txBody>
      </p:sp>
      <p:sp>
        <p:nvSpPr>
          <p:cNvPr id="7" name="Title 6"/>
          <p:cNvSpPr>
            <a:spLocks noGrp="1"/>
          </p:cNvSpPr>
          <p:nvPr>
            <p:ph type="title"/>
          </p:nvPr>
        </p:nvSpPr>
        <p:spPr>
          <a:xfrm>
            <a:off x="463826" y="365125"/>
            <a:ext cx="11347175" cy="573989"/>
          </a:xfrm>
        </p:spPr>
        <p:txBody>
          <a:bodyPr/>
          <a:lstStyle/>
          <a:p>
            <a:r>
              <a:rPr lang="en-US" sz="4000" dirty="0">
                <a:solidFill>
                  <a:schemeClr val="tx1"/>
                </a:solidFill>
              </a:rPr>
              <a:t>IMPLEMENTATION</a:t>
            </a:r>
            <a:endParaRPr lang="en-GB" sz="4000" dirty="0">
              <a:solidFill>
                <a:schemeClr val="tx1"/>
              </a:solidFill>
            </a:endParaRPr>
          </a:p>
        </p:txBody>
      </p:sp>
    </p:spTree>
    <p:extLst>
      <p:ext uri="{BB962C8B-B14F-4D97-AF65-F5344CB8AC3E}">
        <p14:creationId xmlns:p14="http://schemas.microsoft.com/office/powerpoint/2010/main" val="3134872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tx1">
            <a:alpha val="26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79F9DAD-F6B0-4ECC-8632-4B5E050986A8}"/>
              </a:ext>
              <a:ext uri="{C183D7F6-B498-43B3-948B-1728B52AA6E4}">
                <adec:decorative xmlns:adec="http://schemas.microsoft.com/office/drawing/2017/decorative" xmlns="" val="1"/>
              </a:ext>
            </a:extLst>
          </p:cNvPr>
          <p:cNvSpPr/>
          <p:nvPr/>
        </p:nvSpPr>
        <p:spPr>
          <a:xfrm>
            <a:off x="0" y="0"/>
            <a:ext cx="12192000" cy="6858000"/>
          </a:xfrm>
          <a:prstGeom prst="rect">
            <a:avLst/>
          </a:prstGeom>
          <a:gradFill>
            <a:gsLst>
              <a:gs pos="0">
                <a:srgbClr val="01023B">
                  <a:alpha val="49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a:xfrm>
            <a:off x="594519" y="0"/>
            <a:ext cx="11002962" cy="1189038"/>
          </a:xfrm>
        </p:spPr>
        <p:txBody>
          <a:bodyPr/>
          <a:lstStyle/>
          <a:p>
            <a:pPr algn="l"/>
            <a:r>
              <a:rPr lang="en-US" dirty="0" smtClean="0"/>
              <a:t>Data collected</a:t>
            </a:r>
            <a:endParaRPr lang="en-US" dirty="0"/>
          </a:p>
        </p:txBody>
      </p:sp>
      <p:sp>
        <p:nvSpPr>
          <p:cNvPr id="11" name="Slide Number Placeholder 10">
            <a:extLst>
              <a:ext uri="{FF2B5EF4-FFF2-40B4-BE49-F238E27FC236}">
                <a16:creationId xmlns:a16="http://schemas.microsoft.com/office/drawing/2014/main" id="{FB23516F-5305-41EC-8F71-A0D9ED5726E8}"/>
              </a:ext>
            </a:extLst>
          </p:cNvPr>
          <p:cNvSpPr>
            <a:spLocks noGrp="1"/>
          </p:cNvSpPr>
          <p:nvPr>
            <p:ph type="sldNum" sz="quarter" idx="12"/>
          </p:nvPr>
        </p:nvSpPr>
        <p:spPr/>
        <p:txBody>
          <a:bodyPr/>
          <a:lstStyle/>
          <a:p>
            <a:fld id="{8C2E478F-E849-4A8C-AF1F-CBCC78A7CBFA}" type="slidenum">
              <a:rPr lang="en-US" smtClean="0"/>
              <a:t>7</a:t>
            </a:fld>
            <a:endParaRPr lang="en-US" dirty="0"/>
          </a:p>
        </p:txBody>
      </p:sp>
      <p:sp>
        <p:nvSpPr>
          <p:cNvPr id="2" name="TextBox 1"/>
          <p:cNvSpPr txBox="1"/>
          <p:nvPr/>
        </p:nvSpPr>
        <p:spPr>
          <a:xfrm>
            <a:off x="594519" y="2700997"/>
            <a:ext cx="3485112" cy="523220"/>
          </a:xfrm>
          <a:prstGeom prst="rect">
            <a:avLst/>
          </a:prstGeom>
          <a:noFill/>
        </p:spPr>
        <p:txBody>
          <a:bodyPr wrap="square" rtlCol="0">
            <a:spAutoFit/>
          </a:bodyPr>
          <a:lstStyle/>
          <a:p>
            <a:r>
              <a:rPr lang="en-GB" sz="2400" b="1" dirty="0" smtClean="0"/>
              <a:t>TIME</a:t>
            </a:r>
            <a:r>
              <a:rPr lang="en-GB" sz="2800" b="1" dirty="0" smtClean="0"/>
              <a:t> AND DISTANCE</a:t>
            </a:r>
            <a:endParaRPr lang="en-GB" sz="2800" b="1" dirty="0"/>
          </a:p>
        </p:txBody>
      </p:sp>
      <p:pic>
        <p:nvPicPr>
          <p:cNvPr id="8" name="Picture 7"/>
          <p:cNvPicPr/>
          <p:nvPr/>
        </p:nvPicPr>
        <p:blipFill rotWithShape="1">
          <a:blip r:embed="rId2"/>
          <a:srcRect l="23141" t="25563" r="25682" b="11286"/>
          <a:stretch/>
        </p:blipFill>
        <p:spPr bwMode="auto">
          <a:xfrm>
            <a:off x="4839287" y="0"/>
            <a:ext cx="7352714"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7790956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tx1">
            <a:alpha val="26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79F9DAD-F6B0-4ECC-8632-4B5E050986A8}"/>
              </a:ext>
              <a:ext uri="{C183D7F6-B498-43B3-948B-1728B52AA6E4}">
                <adec:decorative xmlns:adec="http://schemas.microsoft.com/office/drawing/2017/decorative" xmlns="" val="1"/>
              </a:ext>
            </a:extLst>
          </p:cNvPr>
          <p:cNvSpPr/>
          <p:nvPr/>
        </p:nvSpPr>
        <p:spPr>
          <a:xfrm>
            <a:off x="0" y="0"/>
            <a:ext cx="12192000" cy="6858000"/>
          </a:xfrm>
          <a:prstGeom prst="rect">
            <a:avLst/>
          </a:prstGeom>
          <a:gradFill>
            <a:gsLst>
              <a:gs pos="0">
                <a:srgbClr val="01023B">
                  <a:alpha val="49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a:xfrm>
            <a:off x="594519" y="0"/>
            <a:ext cx="11002962" cy="1189038"/>
          </a:xfrm>
        </p:spPr>
        <p:txBody>
          <a:bodyPr/>
          <a:lstStyle/>
          <a:p>
            <a:pPr algn="l"/>
            <a:r>
              <a:rPr lang="en-US" dirty="0" smtClean="0"/>
              <a:t>Data collected</a:t>
            </a:r>
            <a:endParaRPr lang="en-US" dirty="0"/>
          </a:p>
        </p:txBody>
      </p:sp>
      <p:sp>
        <p:nvSpPr>
          <p:cNvPr id="11" name="Slide Number Placeholder 10">
            <a:extLst>
              <a:ext uri="{FF2B5EF4-FFF2-40B4-BE49-F238E27FC236}">
                <a16:creationId xmlns:a16="http://schemas.microsoft.com/office/drawing/2014/main" id="{FB23516F-5305-41EC-8F71-A0D9ED5726E8}"/>
              </a:ext>
            </a:extLst>
          </p:cNvPr>
          <p:cNvSpPr>
            <a:spLocks noGrp="1"/>
          </p:cNvSpPr>
          <p:nvPr>
            <p:ph type="sldNum" sz="quarter" idx="12"/>
          </p:nvPr>
        </p:nvSpPr>
        <p:spPr/>
        <p:txBody>
          <a:bodyPr/>
          <a:lstStyle/>
          <a:p>
            <a:fld id="{8C2E478F-E849-4A8C-AF1F-CBCC78A7CBFA}" type="slidenum">
              <a:rPr lang="en-US" smtClean="0"/>
              <a:t>8</a:t>
            </a:fld>
            <a:endParaRPr lang="en-US" dirty="0"/>
          </a:p>
        </p:txBody>
      </p:sp>
      <p:sp>
        <p:nvSpPr>
          <p:cNvPr id="2" name="TextBox 1"/>
          <p:cNvSpPr txBox="1"/>
          <p:nvPr/>
        </p:nvSpPr>
        <p:spPr>
          <a:xfrm>
            <a:off x="763332" y="2785403"/>
            <a:ext cx="3485112" cy="461665"/>
          </a:xfrm>
          <a:prstGeom prst="rect">
            <a:avLst/>
          </a:prstGeom>
          <a:noFill/>
        </p:spPr>
        <p:txBody>
          <a:bodyPr wrap="square" rtlCol="0">
            <a:spAutoFit/>
          </a:bodyPr>
          <a:lstStyle/>
          <a:p>
            <a:r>
              <a:rPr lang="en-GB" sz="2400" dirty="0" smtClean="0">
                <a:ln w="0"/>
                <a:effectLst>
                  <a:outerShdw blurRad="38100" dist="19050" dir="2700000" algn="tl" rotWithShape="0">
                    <a:schemeClr val="dk1">
                      <a:alpha val="40000"/>
                    </a:schemeClr>
                  </a:outerShdw>
                </a:effectLst>
              </a:rPr>
              <a:t>ELEVATION</a:t>
            </a:r>
            <a:endParaRPr lang="en-GB" sz="2400" b="1" dirty="0"/>
          </a:p>
        </p:txBody>
      </p:sp>
      <p:pic>
        <p:nvPicPr>
          <p:cNvPr id="10" name="Picture 9"/>
          <p:cNvPicPr/>
          <p:nvPr/>
        </p:nvPicPr>
        <p:blipFill rotWithShape="1">
          <a:blip r:embed="rId2"/>
          <a:srcRect l="12505" t="9462" r="59451" b="39141"/>
          <a:stretch/>
        </p:blipFill>
        <p:spPr bwMode="auto">
          <a:xfrm>
            <a:off x="4674152" y="0"/>
            <a:ext cx="7499091" cy="6858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186824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tx1">
            <a:alpha val="26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79F9DAD-F6B0-4ECC-8632-4B5E050986A8}"/>
              </a:ext>
              <a:ext uri="{C183D7F6-B498-43B3-948B-1728B52AA6E4}">
                <adec:decorative xmlns:adec="http://schemas.microsoft.com/office/drawing/2017/decorative" xmlns="" val="1"/>
              </a:ext>
            </a:extLst>
          </p:cNvPr>
          <p:cNvSpPr/>
          <p:nvPr/>
        </p:nvSpPr>
        <p:spPr>
          <a:xfrm>
            <a:off x="0" y="0"/>
            <a:ext cx="12192000" cy="6858000"/>
          </a:xfrm>
          <a:prstGeom prst="rect">
            <a:avLst/>
          </a:prstGeom>
          <a:gradFill>
            <a:gsLst>
              <a:gs pos="0">
                <a:srgbClr val="01023B">
                  <a:alpha val="49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a:xfrm>
            <a:off x="594519" y="0"/>
            <a:ext cx="11002962" cy="1189038"/>
          </a:xfrm>
        </p:spPr>
        <p:txBody>
          <a:bodyPr/>
          <a:lstStyle/>
          <a:p>
            <a:pPr algn="l"/>
            <a:r>
              <a:rPr lang="en-US" dirty="0" smtClean="0"/>
              <a:t>Data collected</a:t>
            </a:r>
            <a:endParaRPr lang="en-US" dirty="0"/>
          </a:p>
        </p:txBody>
      </p:sp>
      <p:sp>
        <p:nvSpPr>
          <p:cNvPr id="11" name="Slide Number Placeholder 10">
            <a:extLst>
              <a:ext uri="{FF2B5EF4-FFF2-40B4-BE49-F238E27FC236}">
                <a16:creationId xmlns:a16="http://schemas.microsoft.com/office/drawing/2014/main" id="{FB23516F-5305-41EC-8F71-A0D9ED5726E8}"/>
              </a:ext>
            </a:extLst>
          </p:cNvPr>
          <p:cNvSpPr>
            <a:spLocks noGrp="1"/>
          </p:cNvSpPr>
          <p:nvPr>
            <p:ph type="sldNum" sz="quarter" idx="12"/>
          </p:nvPr>
        </p:nvSpPr>
        <p:spPr/>
        <p:txBody>
          <a:bodyPr/>
          <a:lstStyle/>
          <a:p>
            <a:fld id="{8C2E478F-E849-4A8C-AF1F-CBCC78A7CBFA}" type="slidenum">
              <a:rPr lang="en-US" smtClean="0"/>
              <a:t>9</a:t>
            </a:fld>
            <a:endParaRPr lang="en-US" dirty="0"/>
          </a:p>
        </p:txBody>
      </p:sp>
      <p:sp>
        <p:nvSpPr>
          <p:cNvPr id="2" name="TextBox 1"/>
          <p:cNvSpPr txBox="1"/>
          <p:nvPr/>
        </p:nvSpPr>
        <p:spPr>
          <a:xfrm>
            <a:off x="817765" y="2967335"/>
            <a:ext cx="3485112" cy="461665"/>
          </a:xfrm>
          <a:prstGeom prst="rect">
            <a:avLst/>
          </a:prstGeom>
          <a:noFill/>
        </p:spPr>
        <p:txBody>
          <a:bodyPr wrap="square" rtlCol="0">
            <a:spAutoFit/>
          </a:bodyPr>
          <a:lstStyle/>
          <a:p>
            <a:r>
              <a:rPr lang="en-GB" sz="2400" b="1" dirty="0" smtClean="0"/>
              <a:t>SPEED</a:t>
            </a:r>
            <a:endParaRPr lang="en-GB" sz="2000" b="1" dirty="0"/>
          </a:p>
        </p:txBody>
      </p:sp>
      <p:pic>
        <p:nvPicPr>
          <p:cNvPr id="10" name="Picture 9"/>
          <p:cNvPicPr/>
          <p:nvPr/>
        </p:nvPicPr>
        <p:blipFill rotWithShape="1">
          <a:blip r:embed="rId2"/>
          <a:srcRect l="51886" t="9458" r="10307" b="28925"/>
          <a:stretch/>
        </p:blipFill>
        <p:spPr bwMode="auto">
          <a:xfrm>
            <a:off x="5120641" y="0"/>
            <a:ext cx="7071360" cy="683342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284702499"/>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457</Words>
  <Application>Microsoft Office PowerPoint</Application>
  <PresentationFormat>Widescreen</PresentationFormat>
  <Paragraphs>40</Paragraphs>
  <Slides>11</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Arial</vt:lpstr>
      <vt:lpstr>Bahnschrift</vt:lpstr>
      <vt:lpstr>Bebas</vt:lpstr>
      <vt:lpstr>Calibri</vt:lpstr>
      <vt:lpstr>Calibri Light</vt:lpstr>
      <vt:lpstr>Gill Sans</vt:lpstr>
      <vt:lpstr>Gill Sans Light</vt:lpstr>
      <vt:lpstr>Office Theme</vt:lpstr>
      <vt:lpstr>Prototype IoT Application</vt:lpstr>
      <vt:lpstr>Introduction</vt:lpstr>
      <vt:lpstr>Aim of the project</vt:lpstr>
      <vt:lpstr>SYSTEM DESIGN</vt:lpstr>
      <vt:lpstr>TITLE GOES HERE Lorem ipsum dolor sit amet, consectetur adipiscing elit. Ut gravida eros erat. Proin a tellus sed risus lobortis sagittis eu</vt:lpstr>
      <vt:lpstr>IMPLEMENTATION</vt:lpstr>
      <vt:lpstr>Data collected</vt:lpstr>
      <vt:lpstr>Data collected</vt:lpstr>
      <vt:lpstr>Data collected</vt:lpstr>
      <vt:lpstr>THANK YOU</vt:lpstr>
      <vt:lpstr>Customize this Template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2022-10-14T08:56:52Z</dcterms:created>
  <dcterms:modified xsi:type="dcterms:W3CDTF">2022-10-14T09:48:48Z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